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69" r:id="rId3"/>
    <p:sldId id="344" r:id="rId4"/>
    <p:sldId id="340" r:id="rId5"/>
    <p:sldId id="310" r:id="rId6"/>
    <p:sldId id="311" r:id="rId7"/>
    <p:sldId id="345" r:id="rId8"/>
    <p:sldId id="312" r:id="rId9"/>
    <p:sldId id="336" r:id="rId10"/>
    <p:sldId id="313" r:id="rId11"/>
    <p:sldId id="335" r:id="rId12"/>
    <p:sldId id="326" r:id="rId13"/>
    <p:sldId id="258" r:id="rId14"/>
    <p:sldId id="371" r:id="rId15"/>
    <p:sldId id="327" r:id="rId16"/>
    <p:sldId id="369" r:id="rId17"/>
    <p:sldId id="257" r:id="rId18"/>
    <p:sldId id="293" r:id="rId19"/>
    <p:sldId id="370" r:id="rId20"/>
    <p:sldId id="280" r:id="rId21"/>
    <p:sldId id="337" r:id="rId22"/>
    <p:sldId id="338" r:id="rId23"/>
    <p:sldId id="297" r:id="rId24"/>
    <p:sldId id="270" r:id="rId25"/>
    <p:sldId id="343" r:id="rId26"/>
    <p:sldId id="287" r:id="rId27"/>
    <p:sldId id="286" r:id="rId28"/>
    <p:sldId id="273" r:id="rId29"/>
    <p:sldId id="279" r:id="rId30"/>
    <p:sldId id="291" r:id="rId31"/>
    <p:sldId id="292" r:id="rId32"/>
    <p:sldId id="276" r:id="rId33"/>
    <p:sldId id="321" r:id="rId34"/>
    <p:sldId id="271" r:id="rId35"/>
    <p:sldId id="302" r:id="rId36"/>
    <p:sldId id="295" r:id="rId37"/>
    <p:sldId id="300" r:id="rId38"/>
    <p:sldId id="315" r:id="rId39"/>
    <p:sldId id="382" r:id="rId40"/>
    <p:sldId id="283" r:id="rId41"/>
    <p:sldId id="306" r:id="rId42"/>
    <p:sldId id="372" r:id="rId43"/>
    <p:sldId id="322" r:id="rId44"/>
    <p:sldId id="298" r:id="rId45"/>
    <p:sldId id="325" r:id="rId46"/>
    <p:sldId id="308" r:id="rId47"/>
    <p:sldId id="309" r:id="rId48"/>
    <p:sldId id="303" r:id="rId49"/>
    <p:sldId id="264" r:id="rId50"/>
    <p:sldId id="304" r:id="rId51"/>
    <p:sldId id="285" r:id="rId52"/>
    <p:sldId id="376" r:id="rId53"/>
    <p:sldId id="377" r:id="rId54"/>
    <p:sldId id="373" r:id="rId55"/>
    <p:sldId id="374" r:id="rId56"/>
    <p:sldId id="375" r:id="rId57"/>
    <p:sldId id="339" r:id="rId58"/>
    <p:sldId id="288" r:id="rId59"/>
    <p:sldId id="289" r:id="rId60"/>
    <p:sldId id="330" r:id="rId61"/>
    <p:sldId id="316" r:id="rId62"/>
    <p:sldId id="381" r:id="rId63"/>
    <p:sldId id="379" r:id="rId64"/>
    <p:sldId id="378" r:id="rId65"/>
    <p:sldId id="380" r:id="rId66"/>
    <p:sldId id="342" r:id="rId67"/>
    <p:sldId id="266" r:id="rId6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54" d="100"/>
          <a:sy n="154" d="100"/>
        </p:scale>
        <p:origin x="2046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arkfun.com/" TargetMode="External"/><Relationship Id="rId13" Type="http://schemas.openxmlformats.org/officeDocument/2006/relationships/hyperlink" Target="mailto:cduey@msn.com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learn.adafruit.com/category/raspberry-pi" TargetMode="External"/><Relationship Id="rId12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fruit.com/" TargetMode="External"/><Relationship Id="rId11" Type="http://schemas.openxmlformats.org/officeDocument/2006/relationships/hyperlink" Target="http://www.instructables.com/howto/Raspberry+Pi/" TargetMode="External"/><Relationship Id="rId5" Type="http://schemas.openxmlformats.org/officeDocument/2006/relationships/hyperlink" Target="http://www.tomshardware.com/" TargetMode="External"/><Relationship Id="rId10" Type="http://schemas.openxmlformats.org/officeDocument/2006/relationships/hyperlink" Target="http://www.microcenter.com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cmelectronics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shardware.com/reviews/raspberry-pi-command-line-commands,6159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ckduey/CSU_Pi_Class.gi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Raspberry Pi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and embedded systems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February 12</a:t>
            </a:r>
            <a:r>
              <a:rPr lang="en-US" baseline="30000" dirty="0"/>
              <a:t>th</a:t>
            </a:r>
            <a:r>
              <a:rPr lang="en-US" dirty="0"/>
              <a:t> 2020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BeagleBone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inputs!!!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4CA2C-F6F0-414B-8AAA-C065C183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68500"/>
            <a:ext cx="2286000" cy="14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r>
              <a:rPr lang="en-US" sz="2400" dirty="0"/>
              <a:t>Power hungry when compared to other micro controllers.</a:t>
            </a:r>
          </a:p>
          <a:p>
            <a:r>
              <a:rPr lang="en-US" sz="2400" dirty="0"/>
              <a:t>Operating system overhead.</a:t>
            </a:r>
          </a:p>
          <a:p>
            <a:r>
              <a:rPr lang="en-US" sz="2400" dirty="0"/>
              <a:t>Heat dissipation on newer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345483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/>
                        <a:t>Wi-Fi 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Wi-Fi abg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83F-ABAD-4A54-9903-892204B9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 Benchmarks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54C9A-8F7B-40DA-B8E8-8DECFC48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7" y="1600200"/>
            <a:ext cx="718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8140"/>
            <a:ext cx="4238625" cy="46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www.tomshardware.com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Good Linux and Pi tutorials and reviews.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to’s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10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2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3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7312167" y="6469588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7598526" y="6501830"/>
            <a:ext cx="1468528" cy="29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C6DEE-2A0B-4972-BBA4-BAACE0FE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54" y="5244685"/>
            <a:ext cx="1262071" cy="15726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38684-ACC9-4B30-8175-F5D4001BCAD1}"/>
              </a:ext>
            </a:extLst>
          </p:cNvPr>
          <p:cNvSpPr txBox="1"/>
          <p:nvPr/>
        </p:nvSpPr>
        <p:spPr>
          <a:xfrm>
            <a:off x="6060918" y="5225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Bullseye</a:t>
            </a:r>
          </a:p>
        </p:txBody>
      </p:sp>
    </p:spTree>
    <p:extLst>
      <p:ext uri="{BB962C8B-B14F-4D97-AF65-F5344CB8AC3E}">
        <p14:creationId xmlns:p14="http://schemas.microsoft.com/office/powerpoint/2010/main" val="203077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Your project and programming</a:t>
            </a:r>
          </a:p>
          <a:p>
            <a:r>
              <a:rPr lang="en-US" dirty="0"/>
              <a:t>Different embedded systems</a:t>
            </a:r>
          </a:p>
          <a:p>
            <a:r>
              <a:rPr lang="en-US" dirty="0"/>
              <a:t>Raspberry Pi Versions.</a:t>
            </a:r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How to install and update your own “Distro”</a:t>
            </a:r>
          </a:p>
          <a:p>
            <a:r>
              <a:rPr lang="en-US" dirty="0"/>
              <a:t>Hook up and tour of the standard Linux desktop</a:t>
            </a:r>
          </a:p>
          <a:p>
            <a:r>
              <a:rPr lang="en-US" dirty="0"/>
              <a:t>Raspberry Pi Packages</a:t>
            </a:r>
          </a:p>
          <a:p>
            <a:r>
              <a:rPr lang="en-US" dirty="0"/>
              <a:t>Raspberry Pi and Web and LAMP stack</a:t>
            </a:r>
          </a:p>
          <a:p>
            <a:r>
              <a:rPr lang="en-US" dirty="0"/>
              <a:t>Somethings the Raspberry Pi can do with USB hardware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Hands on exercise running and programming the Raspberry Pi</a:t>
            </a:r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CE9B9-D4DB-4EB1-AFBE-4137C8E8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25" y="1600200"/>
            <a:ext cx="1481667" cy="1337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FC021-B1F1-48C6-88E0-86471595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721" y="1463353"/>
            <a:ext cx="1597279" cy="16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90600"/>
          </a:xfrm>
        </p:spPr>
        <p:txBody>
          <a:bodyPr/>
          <a:lstStyle/>
          <a:p>
            <a:pPr algn="ctr"/>
            <a:r>
              <a:rPr lang="en-US" dirty="0"/>
              <a:t>How do you get an OS: NOOBS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2042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www.raspberrypi.org/downloads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8F396-844A-42D0-8CB1-7282A0F3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170"/>
          <a:stretch/>
        </p:blipFill>
        <p:spPr>
          <a:xfrm>
            <a:off x="0" y="1328891"/>
            <a:ext cx="3886200" cy="4309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0CB81-9CFD-4F0B-9E64-D99ED9E3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701"/>
            <a:ext cx="5562600" cy="432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F1266-1C62-4ED3-B9FD-DA4B849F4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64" y="2438400"/>
            <a:ext cx="5423935" cy="44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2FCE-CA7A-4491-92DC-FCC98F28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066800"/>
          </a:xfrm>
        </p:spPr>
        <p:txBody>
          <a:bodyPr>
            <a:noAutofit/>
          </a:bodyPr>
          <a:lstStyle/>
          <a:p>
            <a:r>
              <a:rPr lang="en-US" sz="3200" dirty="0"/>
              <a:t>For NOOBS extract files and copy to fresh SDCard 32GB or smaller, and bigger than 16GB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5157D-3623-4E76-89AA-DCB328B9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67" y="1600200"/>
            <a:ext cx="56866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7A4-8A07-49D8-8CAA-DED49BB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Raspian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53FCA-C42A-4EC2-8779-DDE540186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480"/>
            <a:ext cx="2932003" cy="38330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6BF53-1475-4187-A5FE-BA33030BDB4B}"/>
              </a:ext>
            </a:extLst>
          </p:cNvPr>
          <p:cNvCxnSpPr/>
          <p:nvPr/>
        </p:nvCxnSpPr>
        <p:spPr>
          <a:xfrm flipV="1">
            <a:off x="1676400" y="52578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0022-FA91-48AA-A74D-AE9FCC814E58}"/>
              </a:ext>
            </a:extLst>
          </p:cNvPr>
          <p:cNvSpPr txBox="1"/>
          <p:nvPr/>
        </p:nvSpPr>
        <p:spPr>
          <a:xfrm>
            <a:off x="685800" y="5720123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 Keyboard!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E487B-6C3F-4A89-897B-3B0E8B7C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3" y="1524000"/>
            <a:ext cx="2552700" cy="169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E3259-2346-4D9C-B0AE-4DECC707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64" y="3227190"/>
            <a:ext cx="2563137" cy="1691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BC153-0C82-4227-BEE4-526F1719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03" y="1524000"/>
            <a:ext cx="2563137" cy="16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02AE1-C7F4-435B-A553-037F66C5E314}"/>
              </a:ext>
            </a:extLst>
          </p:cNvPr>
          <p:cNvSpPr txBox="1"/>
          <p:nvPr/>
        </p:nvSpPr>
        <p:spPr>
          <a:xfrm>
            <a:off x="8686800" y="1676400"/>
            <a:ext cx="30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0C85-3ECB-4404-BF78-766BC501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903" y="3196955"/>
            <a:ext cx="2962832" cy="27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“dd” command. </a:t>
            </a:r>
          </a:p>
          <a:p>
            <a:pPr lvl="1"/>
            <a:r>
              <a:rPr lang="en-US" dirty="0"/>
              <a:t>Also the ssh, and ssh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/>
              <a:t>PuTTY - </a:t>
            </a:r>
            <a:r>
              <a:rPr lang="en-US" sz="2000" dirty="0"/>
              <a:t>creates a terminal window that can be used to “ssh” to any Linux computer on you network from a windows machine.</a:t>
            </a:r>
          </a:p>
          <a:p>
            <a:r>
              <a:rPr lang="en-US" dirty="0"/>
              <a:t>VNC/ RealVNC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2.5A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Windows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3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578913"/>
            <a:ext cx="4400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28670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689" y="4623088"/>
            <a:ext cx="4034536" cy="223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90725"/>
            <a:ext cx="3581400" cy="26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-18639"/>
            <a:ext cx="3907612" cy="200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4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A66-82C9-42AA-8091-E5DF3E2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Quick Word on SD Cards </a:t>
            </a:r>
            <a:br>
              <a:rPr lang="en-US" sz="3200" dirty="0"/>
            </a:br>
            <a:r>
              <a:rPr lang="en-US" sz="3200" dirty="0"/>
              <a:t> They are not all the same.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04FD-37CD-432C-B3BD-CB42D2E3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44" y="1471960"/>
            <a:ext cx="8361556" cy="5157439"/>
          </a:xfrm>
        </p:spPr>
        <p:txBody>
          <a:bodyPr>
            <a:normAutofit/>
          </a:bodyPr>
          <a:lstStyle/>
          <a:p>
            <a:r>
              <a:rPr lang="en-US" sz="2000" dirty="0"/>
              <a:t>Backup your files!!!! SD Cards will get corrupted.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you copy an image, actual SD card size can vary by more than a GB.  To burn to a new card the image size or bigger is needed!  Both Windows and Linux copies will have this problem</a:t>
            </a:r>
          </a:p>
          <a:p>
            <a:r>
              <a:rPr lang="en-US" sz="2000" dirty="0"/>
              <a:t>If Linux dd is used, make sure to copy the root image. /dev/sdX not /dev/sdX0,1..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AB50-B84F-4181-8229-E21D2C95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4" y="2004767"/>
            <a:ext cx="3729038" cy="2553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9AAEB-850A-4AF8-AFBA-3C45CF7C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82" y="1991351"/>
            <a:ext cx="3755638" cy="256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99FC-7AA0-4BD4-9E09-B42F15FC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31150"/>
            <a:ext cx="2667000" cy="1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ups for your Raspberry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1600200"/>
            <a:ext cx="61324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48000" y="28956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53000" y="2438400"/>
            <a:ext cx="533400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895600"/>
            <a:ext cx="3048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77000" y="2895600"/>
            <a:ext cx="4572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7000" y="4741403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38400" y="2590800"/>
            <a:ext cx="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251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2286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Power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4779" y="2101334"/>
            <a:ext cx="18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10/100 Network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5827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Audio/Analog Video</a:t>
            </a:r>
          </a:p>
        </p:txBody>
      </p:sp>
    </p:spTree>
    <p:extLst>
      <p:ext uri="{BB962C8B-B14F-4D97-AF65-F5344CB8AC3E}">
        <p14:creationId xmlns:p14="http://schemas.microsoft.com/office/powerpoint/2010/main" val="195867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your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up the components.  Pi, HDMI cable and display, power supply, power cable, USB mouse and USB keyboard.</a:t>
            </a:r>
          </a:p>
          <a:p>
            <a:r>
              <a:rPr lang="en-US" dirty="0"/>
              <a:t>Plug in the HDMI to the display and Raspberry Pi.</a:t>
            </a:r>
          </a:p>
          <a:p>
            <a:r>
              <a:rPr lang="en-US" dirty="0"/>
              <a:t>Plug in USB mouse and keyboard.</a:t>
            </a:r>
          </a:p>
          <a:p>
            <a:r>
              <a:rPr lang="en-US" dirty="0"/>
              <a:t>Plug in power cable on Raspberry Pi end, and then plug in power.</a:t>
            </a:r>
          </a:p>
          <a:p>
            <a:r>
              <a:rPr lang="en-US" dirty="0"/>
              <a:t>Watch HDMI display and make sure it is booting.</a:t>
            </a:r>
          </a:p>
          <a:p>
            <a:r>
              <a:rPr lang="en-US" dirty="0"/>
              <a:t>If it is not booting un plug power and check the SD card.</a:t>
            </a:r>
          </a:p>
          <a:p>
            <a:r>
              <a:rPr lang="en-US" dirty="0"/>
              <a:t>Do not Plug in or remove hardware components while the Pi is powered! It can cause flash corruption.  </a:t>
            </a:r>
          </a:p>
        </p:txBody>
      </p:sp>
    </p:spTree>
    <p:extLst>
      <p:ext uri="{BB962C8B-B14F-4D97-AF65-F5344CB8AC3E}">
        <p14:creationId xmlns:p14="http://schemas.microsoft.com/office/powerpoint/2010/main" val="3643505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Raspian Buster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1" y="1600200"/>
            <a:ext cx="6876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04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Raspi-Config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429000"/>
            <a:ext cx="3931258" cy="33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A6A6D-1C48-4AAB-9993-686D7607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"/>
            <a:ext cx="2795588" cy="2907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6E814-46E1-45D0-B69D-844D288E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34577"/>
            <a:ext cx="365760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Think a little ahead on what might be wanted.  For example, it is easier to get a board with Wi-Fi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4077"/>
            <a:ext cx="6781800" cy="432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600" y="1657066"/>
            <a:ext cx="3441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1524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once</a:t>
            </a:r>
          </a:p>
        </p:txBody>
      </p:sp>
    </p:spTree>
    <p:extLst>
      <p:ext uri="{BB962C8B-B14F-4D97-AF65-F5344CB8AC3E}">
        <p14:creationId xmlns:p14="http://schemas.microsoft.com/office/powerpoint/2010/main" val="1496785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text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 install (package) = get a package to install </a:t>
            </a:r>
          </a:p>
          <a:p>
            <a:r>
              <a:rPr lang="en-US" dirty="0"/>
              <a:t>apt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9EC3-BE5F-4BF3-83A1-3886535B325B}"/>
              </a:ext>
            </a:extLst>
          </p:cNvPr>
          <p:cNvSpPr txBox="1"/>
          <p:nvPr/>
        </p:nvSpPr>
        <p:spPr>
          <a:xfrm>
            <a:off x="533400" y="1254323"/>
            <a:ext cx="830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https://www.tomshardware.com/reviews/raspberry-pi-command-line-commands,6159.html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155988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Fun with Octave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9DE90-D563-4113-B6C0-2D60D351F3BD}"/>
              </a:ext>
            </a:extLst>
          </p:cNvPr>
          <p:cNvSpPr txBox="1"/>
          <p:nvPr/>
        </p:nvSpPr>
        <p:spPr>
          <a:xfrm>
            <a:off x="1066800" y="639207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Exit When done.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C6AC5-5763-41B2-9EA4-CF7EF40DAB41}"/>
              </a:ext>
            </a:extLst>
          </p:cNvPr>
          <p:cNvSpPr txBox="1"/>
          <p:nvPr/>
        </p:nvSpPr>
        <p:spPr>
          <a:xfrm>
            <a:off x="213279" y="29718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sin_plot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60589-B940-472C-BC28-0F0C3B33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7677"/>
            <a:ext cx="2819400" cy="10891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0292D4-0C40-4600-AB87-588EDF405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401" y="1851040"/>
            <a:ext cx="6111320" cy="4566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17FF33-8264-450F-ADD5-D5BE8AA1A69C}"/>
              </a:ext>
            </a:extLst>
          </p:cNvPr>
          <p:cNvCxnSpPr/>
          <p:nvPr/>
        </p:nvCxnSpPr>
        <p:spPr>
          <a:xfrm flipH="1">
            <a:off x="2590800" y="1371600"/>
            <a:ext cx="8382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3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® and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51510"/>
            <a:ext cx="8229600" cy="25254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Matlab</a:t>
            </a:r>
            <a:r>
              <a:rPr lang="en-US" dirty="0"/>
              <a:t> only runs on PC, or other Intel/AMD computers.</a:t>
            </a:r>
          </a:p>
          <a:p>
            <a:r>
              <a:rPr lang="en-US" dirty="0" err="1"/>
              <a:t>Matlab</a:t>
            </a:r>
            <a:r>
              <a:rPr lang="en-US" dirty="0"/>
              <a:t> can connect and run commands that controls hardware.</a:t>
            </a:r>
          </a:p>
          <a:p>
            <a:r>
              <a:rPr lang="en-US" dirty="0"/>
              <a:t>The Student version of </a:t>
            </a:r>
            <a:r>
              <a:rPr lang="en-US" dirty="0" err="1"/>
              <a:t>Matlab</a:t>
            </a:r>
            <a:r>
              <a:rPr lang="en-US" dirty="0"/>
              <a:t> comes with all the controls, many tool boxes and Simulink.  </a:t>
            </a:r>
          </a:p>
          <a:p>
            <a:r>
              <a:rPr lang="en-US" dirty="0"/>
              <a:t>The Student version can ONLY be used by students to meet course requirements and perform research at degree granting institutions.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0" y="1371600"/>
            <a:ext cx="61150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&gt;&gt; </a:t>
            </a:r>
            <a:r>
              <a:rPr lang="en-US" sz="1100" dirty="0" err="1"/>
              <a:t>rpi</a:t>
            </a:r>
            <a:r>
              <a:rPr lang="en-US" sz="1100" dirty="0"/>
              <a:t> = </a:t>
            </a:r>
            <a:r>
              <a:rPr lang="en-US" sz="1100" dirty="0" err="1"/>
              <a:t>raspi</a:t>
            </a:r>
            <a:r>
              <a:rPr lang="en-US" sz="1100" dirty="0"/>
              <a:t>(‘</a:t>
            </a:r>
            <a:r>
              <a:rPr lang="en-US" sz="1100" dirty="0" err="1"/>
              <a:t>Address',‘User',‘Password</a:t>
            </a:r>
            <a:r>
              <a:rPr lang="en-US" sz="1100" dirty="0"/>
              <a:t>');</a:t>
            </a:r>
          </a:p>
          <a:p>
            <a:r>
              <a:rPr lang="en-US" sz="1100" dirty="0"/>
              <a:t>&gt;&gt; mcp3208 = </a:t>
            </a:r>
            <a:r>
              <a:rPr lang="en-US" sz="1100" dirty="0" err="1"/>
              <a:t>spidev</a:t>
            </a:r>
            <a:r>
              <a:rPr lang="en-US" sz="1100" dirty="0"/>
              <a:t>(</a:t>
            </a:r>
            <a:r>
              <a:rPr lang="en-US" sz="1100" dirty="0" err="1"/>
              <a:t>rpi</a:t>
            </a:r>
            <a:r>
              <a:rPr lang="en-US" sz="1100" dirty="0"/>
              <a:t>, 'CE0');</a:t>
            </a:r>
          </a:p>
          <a:p>
            <a:r>
              <a:rPr lang="en-US" sz="1100" dirty="0"/>
              <a:t>&gt;&gt; for </a:t>
            </a:r>
            <a:r>
              <a:rPr lang="en-US" sz="1100" dirty="0" err="1"/>
              <a:t>i</a:t>
            </a:r>
            <a:r>
              <a:rPr lang="en-US" sz="1100" dirty="0"/>
              <a:t>=1:8</a:t>
            </a:r>
          </a:p>
          <a:p>
            <a:r>
              <a:rPr lang="en-US" sz="1100" dirty="0"/>
              <a:t>[v(</a:t>
            </a:r>
            <a:r>
              <a:rPr lang="en-US" sz="1100" dirty="0" err="1"/>
              <a:t>i</a:t>
            </a:r>
            <a:r>
              <a:rPr lang="en-US" sz="1100" dirty="0"/>
              <a:t>),t(</a:t>
            </a:r>
            <a:r>
              <a:rPr lang="en-US" sz="1100" dirty="0" err="1"/>
              <a:t>i</a:t>
            </a:r>
            <a:r>
              <a:rPr lang="en-US" sz="1100" dirty="0"/>
              <a:t>)] = </a:t>
            </a:r>
            <a:r>
              <a:rPr lang="en-US" sz="1100" dirty="0" err="1"/>
              <a:t>DAC_Read</a:t>
            </a:r>
            <a:r>
              <a:rPr lang="en-US" sz="1100" dirty="0"/>
              <a:t>(mcp3208,i);</a:t>
            </a:r>
          </a:p>
          <a:p>
            <a:r>
              <a:rPr lang="en-US" sz="1100" dirty="0"/>
              <a:t>end</a:t>
            </a:r>
          </a:p>
          <a:p>
            <a:r>
              <a:rPr lang="en-US" sz="1100" dirty="0"/>
              <a:t>&gt;&gt; t</a:t>
            </a:r>
          </a:p>
          <a:p>
            <a:r>
              <a:rPr lang="en-US" sz="1100" dirty="0"/>
              <a:t>t =  66.4532   65.7501   67.1563   66.5411   67.0684   67.1563   67.5958   67.7716</a:t>
            </a:r>
          </a:p>
          <a:p>
            <a:endParaRPr lang="en-US" sz="1100" dirty="0"/>
          </a:p>
          <a:p>
            <a:r>
              <a:rPr lang="en-US" sz="1100" dirty="0"/>
              <a:t>&gt;&gt; </a:t>
            </a:r>
            <a:r>
              <a:rPr lang="it-IT" sz="1100" dirty="0"/>
              <a:t>scanI2CBus(rpi,'i2c-1')</a:t>
            </a:r>
          </a:p>
          <a:p>
            <a:r>
              <a:rPr lang="it-IT" sz="1100" dirty="0"/>
              <a:t>ans =  1×4 cell array</a:t>
            </a:r>
          </a:p>
          <a:p>
            <a:r>
              <a:rPr lang="it-IT" sz="1100" dirty="0"/>
              <a:t>    '0x20'    '0x39'    '0x3E'    '0x68'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292370"/>
            <a:ext cx="2571750" cy="2659140"/>
            <a:chOff x="381000" y="1292370"/>
            <a:chExt cx="2571750" cy="26591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92370"/>
              <a:ext cx="2571750" cy="265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90600" y="1676400"/>
              <a:ext cx="304800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4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dirty="0"/>
              <a:t>Ways to get applications and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876800"/>
          </a:xfrm>
        </p:spPr>
        <p:txBody>
          <a:bodyPr/>
          <a:lstStyle/>
          <a:p>
            <a:r>
              <a:rPr lang="en-US" dirty="0"/>
              <a:t>apt-cache search [package]</a:t>
            </a:r>
          </a:p>
          <a:p>
            <a:r>
              <a:rPr lang="en-US" dirty="0" err="1"/>
              <a:t>sudo</a:t>
            </a:r>
            <a:r>
              <a:rPr lang="en-US" dirty="0"/>
              <a:t> apt install [package] octave, </a:t>
            </a:r>
            <a:r>
              <a:rPr lang="en-US" dirty="0" err="1"/>
              <a:t>mysql</a:t>
            </a:r>
            <a:r>
              <a:rPr lang="en-US" dirty="0"/>
              <a:t>, git, python-pip…</a:t>
            </a:r>
          </a:p>
          <a:p>
            <a:r>
              <a:rPr lang="en-US" dirty="0"/>
              <a:t>pip install ‘Some Application’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easy_install</a:t>
            </a:r>
            <a:r>
              <a:rPr lang="en-US" dirty="0"/>
              <a:t> –U [Python Package] </a:t>
            </a:r>
            <a:r>
              <a:rPr lang="en-US" dirty="0" err="1"/>
              <a:t>spidev</a:t>
            </a:r>
            <a:r>
              <a:rPr lang="en-US" dirty="0"/>
              <a:t>, </a:t>
            </a:r>
            <a:r>
              <a:rPr lang="en-US" dirty="0" err="1"/>
              <a:t>Rpi.GPIO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git://[package site] git.osmocom.org/</a:t>
            </a:r>
            <a:r>
              <a:rPr lang="en-US" dirty="0" err="1"/>
              <a:t>rtl-sdr-git</a:t>
            </a:r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tgz</a:t>
            </a:r>
            <a:r>
              <a:rPr lang="en-US" dirty="0"/>
              <a:t>” file.  tar –</a:t>
            </a:r>
            <a:r>
              <a:rPr lang="en-US" dirty="0" err="1"/>
              <a:t>xzf</a:t>
            </a:r>
            <a:r>
              <a:rPr lang="en-US" dirty="0"/>
              <a:t> package.tgz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312D-C7E8-4391-AD52-C23404E4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613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internet and download package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819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web page to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r>
              <a:rPr lang="en-US" dirty="0"/>
              <a:t>Open a terminal and “apt-cache search spice”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79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 install oregano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&lt;- install oregano spice simulation program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BFFAF-6F4B-4168-AC4C-BD0A642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0085"/>
            <a:ext cx="285750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CDB6-79DC-4DC3-9654-14C067E7E4F1}"/>
              </a:ext>
            </a:extLst>
          </p:cNvPr>
          <p:cNvSpPr txBox="1"/>
          <p:nvPr/>
        </p:nvSpPr>
        <p:spPr>
          <a:xfrm>
            <a:off x="3810000" y="15240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Connection to Wireless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14255-8798-4380-8616-110E2C49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33267"/>
            <a:ext cx="601980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83981-CC31-4193-9B8F-CF4CBB0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587949"/>
            <a:ext cx="5324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dirty="0"/>
              <a:t>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It is very easy to set up a Raspberry Pi to serve Web Pages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Open a web browser and go to “localhost” click on the “</a:t>
            </a:r>
            <a:r>
              <a:rPr lang="en-US" sz="1700" dirty="0" err="1"/>
              <a:t>Pi_User_Test_Page</a:t>
            </a:r>
            <a:r>
              <a:rPr lang="en-US" sz="1700" dirty="0"/>
              <a:t>” link</a:t>
            </a:r>
          </a:p>
          <a:p>
            <a:pPr marL="0" indent="0">
              <a:buNone/>
            </a:pPr>
            <a:r>
              <a:rPr lang="en-US" sz="1700" dirty="0"/>
              <a:t>Now in a terminal window</a:t>
            </a:r>
          </a:p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>
                <a:solidFill>
                  <a:srgbClr val="0070C0"/>
                </a:solidFill>
              </a:rPr>
              <a:t>cd </a:t>
            </a:r>
            <a:r>
              <a:rPr lang="en-US" sz="1700" dirty="0" err="1">
                <a:solidFill>
                  <a:srgbClr val="0070C0"/>
                </a:solidFill>
              </a:rPr>
              <a:t>CSU_Pi_Class</a:t>
            </a:r>
            <a:r>
              <a:rPr lang="en-US" sz="1700" dirty="0">
                <a:solidFill>
                  <a:srgbClr val="0070C0"/>
                </a:solidFill>
              </a:rPr>
              <a:t>/html </a:t>
            </a:r>
          </a:p>
          <a:p>
            <a:pPr marL="0" indent="0">
              <a:buNone/>
            </a:pPr>
            <a:r>
              <a:rPr lang="en-US" sz="1700" dirty="0"/>
              <a:t>edit the test.html file in your home directory using nano.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nano test.html</a:t>
            </a:r>
          </a:p>
          <a:p>
            <a:pPr marL="0" indent="0">
              <a:buNone/>
            </a:pPr>
            <a:r>
              <a:rPr lang="en-US" sz="1700" dirty="0"/>
              <a:t>&lt;</a:t>
            </a:r>
            <a:r>
              <a:rPr lang="en-US" sz="1700" dirty="0" err="1"/>
              <a:t>ctl</a:t>
            </a:r>
            <a:r>
              <a:rPr lang="en-US" sz="1700" dirty="0"/>
              <a:t>-o&gt;&lt;</a:t>
            </a:r>
            <a:r>
              <a:rPr lang="en-US" sz="1700" dirty="0" err="1"/>
              <a:t>ctl</a:t>
            </a:r>
            <a:r>
              <a:rPr lang="en-US" sz="1700" dirty="0"/>
              <a:t>-x&gt; to save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Refresh the webpage to</a:t>
            </a:r>
          </a:p>
          <a:p>
            <a:pPr marL="0" indent="0">
              <a:buNone/>
            </a:pPr>
            <a:r>
              <a:rPr lang="en-US" sz="1700" dirty="0"/>
              <a:t>See your edits.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8B7B-CA15-4BC5-A9B0-620167CC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57500"/>
            <a:ext cx="617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Full LAMP Stack (Linux Apache MySQL PHP)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A6B56-5DBB-4DCF-B7C0-CFA94BEA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95400"/>
            <a:ext cx="7810500" cy="5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B39D3-D520-4585-B13E-638E3AA9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900"/>
            <a:ext cx="8162925" cy="1743075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19" y="2895600"/>
            <a:ext cx="5109729" cy="382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9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GUI’s via Python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Pygame</a:t>
            </a:r>
            <a:r>
              <a:rPr lang="en-US" dirty="0"/>
              <a:t>, Qt, GTK+ and </a:t>
            </a:r>
            <a:r>
              <a:rPr lang="en-US" dirty="0" err="1"/>
              <a:t>Wx</a:t>
            </a:r>
            <a:r>
              <a:rPr lang="en-US" dirty="0"/>
              <a:t> Widgets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14487"/>
            <a:ext cx="4581525" cy="495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4C932-51DA-4651-B90C-1B0F5B3E4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00"/>
          <a:stretch/>
        </p:blipFill>
        <p:spPr>
          <a:xfrm>
            <a:off x="304801" y="4038599"/>
            <a:ext cx="4030102" cy="7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A984-1563-410B-9512-972E4347B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01" y="4898863"/>
            <a:ext cx="2281237" cy="80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CB3D8-3FA4-4284-BE55-1FE24312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653" y="1614487"/>
            <a:ext cx="2209799" cy="23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7DAE-1BBA-4975-9910-0C0CF27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on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6E68-7E57-493F-B0CD-76B8869CA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USB:</a:t>
            </a:r>
          </a:p>
          <a:p>
            <a:pPr lvl="1"/>
            <a:r>
              <a:rPr lang="en-US" dirty="0"/>
              <a:t> SDR Radios – Can receive AM, FM, SSB, Aircraft and Satellites</a:t>
            </a:r>
          </a:p>
          <a:p>
            <a:pPr lvl="1"/>
            <a:r>
              <a:rPr lang="en-US" dirty="0"/>
              <a:t>GPS – add precise time and location.</a:t>
            </a:r>
          </a:p>
          <a:p>
            <a:pPr lvl="1"/>
            <a:r>
              <a:rPr lang="en-US" dirty="0"/>
              <a:t>Instrument control. – Control Lab meters, oscilloscope and more.</a:t>
            </a:r>
          </a:p>
          <a:p>
            <a:pPr lvl="1"/>
            <a:r>
              <a:rPr lang="en-US" dirty="0"/>
              <a:t>Connect to Arduinos or other embedded devices.</a:t>
            </a:r>
          </a:p>
          <a:p>
            <a:r>
              <a:rPr lang="en-US" dirty="0"/>
              <a:t>DSI Interface – Raspberry Pi unique interface.</a:t>
            </a:r>
          </a:p>
          <a:p>
            <a:pPr lvl="1"/>
            <a:r>
              <a:rPr lang="en-US" dirty="0"/>
              <a:t>Camera – right now up to an 8M pixel camera.  Full color or No IR.</a:t>
            </a:r>
          </a:p>
          <a:p>
            <a:pPr lvl="1"/>
            <a:r>
              <a:rPr lang="en-US" dirty="0"/>
              <a:t>Display – Very nice 7” touch screen is all that is supported now.</a:t>
            </a:r>
          </a:p>
          <a:p>
            <a:r>
              <a:rPr lang="en-US" dirty="0"/>
              <a:t>Hats – 40 pin interface to hardware.</a:t>
            </a:r>
          </a:p>
          <a:p>
            <a:pPr lvl="1"/>
            <a:r>
              <a:rPr lang="en-US" dirty="0"/>
              <a:t>Best way to get ADCs and DACs.</a:t>
            </a:r>
          </a:p>
          <a:p>
            <a:pPr lvl="1"/>
            <a:r>
              <a:rPr lang="en-US" dirty="0"/>
              <a:t>Many control boards for relays and LED signs</a:t>
            </a:r>
          </a:p>
          <a:p>
            <a:pPr lvl="1"/>
            <a:r>
              <a:rPr lang="en-US" dirty="0"/>
              <a:t>With ADC’s, DAC’s and GPIO expanders a brewery controller. </a:t>
            </a:r>
          </a:p>
        </p:txBody>
      </p:sp>
    </p:spTree>
    <p:extLst>
      <p:ext uri="{BB962C8B-B14F-4D97-AF65-F5344CB8AC3E}">
        <p14:creationId xmlns:p14="http://schemas.microsoft.com/office/powerpoint/2010/main" val="149190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A4CB4-3E5C-4CB8-A2EE-7C0A893F6F5A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 and </a:t>
            </a:r>
            <a:r>
              <a:rPr lang="en-US" dirty="0" err="1"/>
              <a:t>GNURadio</a:t>
            </a:r>
            <a:r>
              <a:rPr lang="en-US" dirty="0"/>
              <a:t> Example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4299"/>
            <a:ext cx="8839200" cy="54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D5749-2EA4-4EBF-A274-839DB1C5F99C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3715045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46E8-3CDE-4219-8333-87D34B7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GNURadio</a:t>
            </a:r>
            <a:r>
              <a:rPr lang="en-US" dirty="0"/>
              <a:t> and Raspberry Pi</a:t>
            </a:r>
            <a:br>
              <a:rPr lang="en-US" dirty="0"/>
            </a:br>
            <a:r>
              <a:rPr lang="en-US" dirty="0"/>
              <a:t>10.5 GHz Radar Test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27A1D-05AC-4FE9-BF5E-06DCBEC6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731" y="1600200"/>
            <a:ext cx="7404537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996D1-82DA-412D-B6A8-81CDE82113E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001318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A2D0-5FB7-40C9-B90A-4523058F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One more SDR Example </a:t>
            </a:r>
            <a:br>
              <a:rPr lang="en-US" dirty="0"/>
            </a:br>
            <a:r>
              <a:rPr lang="en-US" dirty="0"/>
              <a:t>Receiving NOAA Satellite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49C2-3A2D-48F2-8466-15C9532D494B}"/>
              </a:ext>
            </a:extLst>
          </p:cNvPr>
          <p:cNvSpPr txBox="1"/>
          <p:nvPr/>
        </p:nvSpPr>
        <p:spPr>
          <a:xfrm>
            <a:off x="266700" y="155005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http://www.instructables.com/id/Raspberry-Pi-NOAA-Weather-Satellite-Receiver/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82A2B-A860-4262-AAE9-A89E1B39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5960"/>
            <a:ext cx="8229600" cy="38052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EEC81-514F-43FD-BA29-07B6519B9862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1905196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from </a:t>
            </a:r>
            <a:r>
              <a:rPr lang="en-US" dirty="0" err="1"/>
              <a:t>RPi</a:t>
            </a:r>
            <a:r>
              <a:rPr lang="en-US" dirty="0"/>
              <a:t> Foundation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82" y="1600200"/>
            <a:ext cx="6176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B9FFF-C248-415E-9B79-08A86302054B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2783674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367-722D-40FC-B0C8-EAA9FEEF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Addon Hardware</a:t>
            </a:r>
            <a:br>
              <a:rPr lang="en-US" dirty="0"/>
            </a:br>
            <a:r>
              <a:rPr lang="en-US" dirty="0"/>
              <a:t>Pi Camera – uses built in 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31094-7360-4E69-B65B-A17F13FF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19" y="1600200"/>
            <a:ext cx="604456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8E5C-6337-4C49-9C76-A740209C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098330"/>
            <a:ext cx="964881" cy="37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36096-6BD7-41C2-A8B7-6F1F6B53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19" y="1600200"/>
            <a:ext cx="4086225" cy="447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F967F-E401-4A71-A230-F45934CEDC3D}"/>
              </a:ext>
            </a:extLst>
          </p:cNvPr>
          <p:cNvSpPr txBox="1"/>
          <p:nvPr/>
        </p:nvSpPr>
        <p:spPr>
          <a:xfrm>
            <a:off x="2971800" y="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Addon Hardware</a:t>
            </a:r>
          </a:p>
        </p:txBody>
      </p:sp>
    </p:spTree>
    <p:extLst>
      <p:ext uri="{BB962C8B-B14F-4D97-AF65-F5344CB8AC3E}">
        <p14:creationId xmlns:p14="http://schemas.microsoft.com/office/powerpoint/2010/main" val="42983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4770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www.raspberrypi.org/forums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7" y="5410200"/>
            <a:ext cx="397541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761"/>
            <a:ext cx="8229600" cy="990600"/>
          </a:xfrm>
        </p:spPr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7198" y="6477000"/>
            <a:ext cx="464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50" y="4547922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75666" y="2497765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583" y="8382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 Hats – Hardware for the Raspberry Pi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7200" y="1668475"/>
            <a:ext cx="8229600" cy="4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92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Addon Boards</a:t>
            </a:r>
          </a:p>
        </p:txBody>
      </p:sp>
      <p:pic>
        <p:nvPicPr>
          <p:cNvPr id="4098" name="Picture 2" descr="C:\Users\Chuck Duey\Pictures\20141110_2037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442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uck Duey\Pictures\20141110_20393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804425"/>
            <a:ext cx="4031400" cy="3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Cirrus Logic Audio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000" y="1447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Gertboard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1004-6E67-4AC3-838E-794B9D3D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220482"/>
            <a:ext cx="2240718" cy="167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2D7F8-CE10-456F-9F12-4A2F95F6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9" y="5220482"/>
            <a:ext cx="2358207" cy="168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D1722-DEDF-42A8-8AE0-E51CAD1C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506" y="5220482"/>
            <a:ext cx="2438400" cy="141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09AC29-5006-44E8-8E04-2FC59B490D5F}"/>
              </a:ext>
            </a:extLst>
          </p:cNvPr>
          <p:cNvSpPr txBox="1"/>
          <p:nvPr/>
        </p:nvSpPr>
        <p:spPr>
          <a:xfrm>
            <a:off x="3261055" y="4851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Pimoroni</a:t>
            </a:r>
            <a:r>
              <a:rPr lang="en-US" dirty="0"/>
              <a:t> DAC Bonnet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8BFC-BF61-45EC-B675-F605A5D1A0D4}"/>
              </a:ext>
            </a:extLst>
          </p:cNvPr>
          <p:cNvSpPr txBox="1"/>
          <p:nvPr/>
        </p:nvSpPr>
        <p:spPr>
          <a:xfrm>
            <a:off x="5699455" y="4851150"/>
            <a:ext cx="253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OLED Bonnet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D5DF2-CE34-4E72-AB32-008672F80BF9}"/>
              </a:ext>
            </a:extLst>
          </p:cNvPr>
          <p:cNvSpPr txBox="1"/>
          <p:nvPr/>
        </p:nvSpPr>
        <p:spPr>
          <a:xfrm>
            <a:off x="855829" y="4851150"/>
            <a:ext cx="23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Proto Bonnet</a:t>
            </a:r>
          </a:p>
        </p:txBody>
      </p:sp>
    </p:spTree>
    <p:extLst>
      <p:ext uri="{BB962C8B-B14F-4D97-AF65-F5344CB8AC3E}">
        <p14:creationId xmlns:p14="http://schemas.microsoft.com/office/powerpoint/2010/main" val="400386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/>
              <a:t>LaunchPad™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Franken Chiller Brewery Control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6216" y="1976437"/>
            <a:ext cx="32082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1" y="1295400"/>
            <a:ext cx="4953000" cy="334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4690588"/>
            <a:ext cx="4991101" cy="171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EF14BDE-9F1B-48E6-9D57-3CA8C235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9" y="0"/>
            <a:ext cx="2148176" cy="199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63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0295-BE07-40AA-8203-28E7D6F5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5"/>
            <a:ext cx="8229600" cy="990600"/>
          </a:xfrm>
        </p:spPr>
        <p:txBody>
          <a:bodyPr/>
          <a:lstStyle/>
          <a:p>
            <a:r>
              <a:rPr lang="en-US" dirty="0"/>
              <a:t>Looking at the I2C bus  HTS221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0291-1E02-4027-BEE9-5643FABC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23" y="1066800"/>
            <a:ext cx="8229600" cy="5057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i2cdetect –y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i2cdump –y 1 0x5f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12F31-E4EC-40DD-884A-22024D36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3" y="1524000"/>
            <a:ext cx="3800475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2E380-44EC-466C-8A04-08209846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90962"/>
            <a:ext cx="5181600" cy="2886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56AA3-9BE3-4E49-A526-029EDF7E8DEB}"/>
              </a:ext>
            </a:extLst>
          </p:cNvPr>
          <p:cNvSpPr/>
          <p:nvPr/>
        </p:nvSpPr>
        <p:spPr>
          <a:xfrm>
            <a:off x="2421060" y="4589756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C45D5-86DA-40C3-A35B-8713DE47F473}"/>
              </a:ext>
            </a:extLst>
          </p:cNvPr>
          <p:cNvSpPr txBox="1"/>
          <p:nvPr/>
        </p:nvSpPr>
        <p:spPr>
          <a:xfrm>
            <a:off x="4708217" y="32725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</p:spTree>
    <p:extLst>
      <p:ext uri="{BB962C8B-B14F-4D97-AF65-F5344CB8AC3E}">
        <p14:creationId xmlns:p14="http://schemas.microsoft.com/office/powerpoint/2010/main" val="3649979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F530-98F9-4CA7-A35A-7A233C13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I2C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BE03-96C0-4108-8812-A76ADBCC6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i2cset –y 1 0x5f 0x20 0x81</a:t>
            </a:r>
          </a:p>
          <a:p>
            <a:pPr marL="0" indent="0">
              <a:buNone/>
            </a:pPr>
            <a:r>
              <a:rPr lang="en-US" dirty="0"/>
              <a:t>i2cget –y 1 0x5f 0x20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1CA7C-380B-4600-95FB-CA735A0D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9" y="2209800"/>
            <a:ext cx="2990850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12B90-7F48-42A4-AFD7-D401D8D0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32766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56E69-6697-492B-B6A6-721D8FF6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48100"/>
            <a:ext cx="3895725" cy="2981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95B824-0CF4-49A6-B614-FD8957BB51D8}"/>
              </a:ext>
            </a:extLst>
          </p:cNvPr>
          <p:cNvSpPr/>
          <p:nvPr/>
        </p:nvSpPr>
        <p:spPr>
          <a:xfrm>
            <a:off x="457200" y="4038600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i2cdump –y 1 0x5f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B9E7-1718-4908-A558-3EBD539BE6A3}"/>
              </a:ext>
            </a:extLst>
          </p:cNvPr>
          <p:cNvSpPr txBox="1"/>
          <p:nvPr/>
        </p:nvSpPr>
        <p:spPr>
          <a:xfrm>
            <a:off x="4952999" y="2524125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registers = 0x29 0x28</a:t>
            </a:r>
          </a:p>
          <a:p>
            <a:r>
              <a:rPr lang="en-US" dirty="0"/>
              <a:t>Temperature registers = 0x2b 0x2a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7E387-6CDD-453F-A490-11974930D03D}"/>
              </a:ext>
            </a:extLst>
          </p:cNvPr>
          <p:cNvSpPr/>
          <p:nvPr/>
        </p:nvSpPr>
        <p:spPr>
          <a:xfrm>
            <a:off x="6629400" y="4572000"/>
            <a:ext cx="914400" cy="1524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1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278-4380-4B9D-ACB5-20051872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Geany</a:t>
            </a:r>
            <a:r>
              <a:rPr lang="en-US" dirty="0"/>
              <a:t> – A Good Generic Programming 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A3A51-0299-4190-B045-56B37ABA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933575"/>
            <a:ext cx="4438650" cy="4210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8E4058-6101-4347-818D-5033FA3593CA}"/>
              </a:ext>
            </a:extLst>
          </p:cNvPr>
          <p:cNvSpPr/>
          <p:nvPr/>
        </p:nvSpPr>
        <p:spPr>
          <a:xfrm flipH="1">
            <a:off x="6553200" y="3048000"/>
            <a:ext cx="685800" cy="45719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05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78E3A-AEA7-4A46-93DA-7DFB3495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70417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1600200" y="1371600"/>
            <a:ext cx="601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Change the code, save and run it.</a:t>
            </a:r>
          </a:p>
        </p:txBody>
      </p:sp>
    </p:spTree>
    <p:extLst>
      <p:ext uri="{BB962C8B-B14F-4D97-AF65-F5344CB8AC3E}">
        <p14:creationId xmlns:p14="http://schemas.microsoft.com/office/powerpoint/2010/main" val="1764720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9571A-7C87-4679-95F1-F7F385EF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958563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F9A92-4C27-4774-BA12-3B300BF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 </a:t>
            </a:r>
            <a:r>
              <a:rPr lang="en-US" dirty="0" err="1"/>
              <a:t>Geany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3CD06F-142E-4F72-B106-6C47A30CC7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6699" y="1752600"/>
            <a:ext cx="923901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B47C10-A1E2-40EE-9B03-08A09EC311E0}"/>
              </a:ext>
            </a:extLst>
          </p:cNvPr>
          <p:cNvSpPr txBox="1"/>
          <p:nvPr/>
        </p:nvSpPr>
        <p:spPr>
          <a:xfrm>
            <a:off x="6172200" y="1371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Then Run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41812-21CA-4600-BF70-DF925AED0C33}"/>
              </a:ext>
            </a:extLst>
          </p:cNvPr>
          <p:cNvSpPr txBox="1"/>
          <p:nvPr/>
        </p:nvSpPr>
        <p:spPr>
          <a:xfrm>
            <a:off x="2841131" y="1383268"/>
            <a:ext cx="20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Compile the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D52C8-EC07-4E3D-A206-7A192E2AE4F5}"/>
              </a:ext>
            </a:extLst>
          </p:cNvPr>
          <p:cNvCxnSpPr>
            <a:cxnSpLocks/>
          </p:cNvCxnSpPr>
          <p:nvPr/>
        </p:nvCxnSpPr>
        <p:spPr>
          <a:xfrm flipH="1">
            <a:off x="5791200" y="1752600"/>
            <a:ext cx="1066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56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684-C2F5-44A5-8259-34D522F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9B5-6BE6-468A-AC26-65D9C233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954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Type: </a:t>
            </a:r>
            <a:r>
              <a:rPr lang="en-US" dirty="0">
                <a:solidFill>
                  <a:srgbClr val="0070C0"/>
                </a:solidFill>
              </a:rPr>
              <a:t>Open accel.py  in </a:t>
            </a:r>
            <a:r>
              <a:rPr lang="en-US" dirty="0" err="1">
                <a:solidFill>
                  <a:srgbClr val="0070C0"/>
                </a:solidFill>
              </a:rPr>
              <a:t>Geany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45A5B-2035-4CDB-8FD4-90D34DD3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676900" cy="33813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CF6D1-2C29-430B-B33E-667741B51F12}"/>
              </a:ext>
            </a:extLst>
          </p:cNvPr>
          <p:cNvCxnSpPr>
            <a:cxnSpLocks/>
          </p:cNvCxnSpPr>
          <p:nvPr/>
        </p:nvCxnSpPr>
        <p:spPr>
          <a:xfrm flipH="1">
            <a:off x="6019800" y="1752600"/>
            <a:ext cx="6858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4FF217-0838-4792-9FC2-3CFFF801F791}"/>
              </a:ext>
            </a:extLst>
          </p:cNvPr>
          <p:cNvSpPr txBox="1"/>
          <p:nvPr/>
        </p:nvSpPr>
        <p:spPr>
          <a:xfrm>
            <a:off x="5638800" y="1295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Run and tilt the Pi</a:t>
            </a:r>
          </a:p>
        </p:txBody>
      </p:sp>
    </p:spTree>
    <p:extLst>
      <p:ext uri="{BB962C8B-B14F-4D97-AF65-F5344CB8AC3E}">
        <p14:creationId xmlns:p14="http://schemas.microsoft.com/office/powerpoint/2010/main" val="321361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Inside </a:t>
            </a:r>
            <a:r>
              <a:rPr lang="en-US" sz="2200" dirty="0" err="1">
                <a:solidFill>
                  <a:srgbClr val="0070C0"/>
                </a:solidFill>
              </a:rPr>
              <a:t>Geany</a:t>
            </a:r>
            <a:r>
              <a:rPr lang="en-US" sz="2200" dirty="0">
                <a:solidFill>
                  <a:srgbClr val="0070C0"/>
                </a:solidFill>
              </a:rPr>
              <a:t> open the  MiniWeatherStation.py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49C3B-A52D-4A47-A2B7-C8F9CFB8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185640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3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Copy and pasting between windows.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9D27-C115-461D-8F45-9494839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62000"/>
            <a:ext cx="8610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a terminal window type: </a:t>
            </a:r>
            <a:r>
              <a:rPr lang="en-US" sz="2200" dirty="0">
                <a:solidFill>
                  <a:srgbClr val="0070C0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sz="2200" dirty="0"/>
              <a:t>Select from </a:t>
            </a:r>
            <a:r>
              <a:rPr lang="en-US" sz="2200" dirty="0" err="1"/>
              <a:t>Geany</a:t>
            </a:r>
            <a:r>
              <a:rPr lang="en-US" sz="2200" dirty="0"/>
              <a:t>, go to Python window and center click: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from </a:t>
            </a:r>
            <a:r>
              <a:rPr lang="en-US" sz="2200" dirty="0" err="1">
                <a:solidFill>
                  <a:srgbClr val="0070C0"/>
                </a:solidFill>
              </a:rPr>
              <a:t>sense_hat</a:t>
            </a:r>
            <a:r>
              <a:rPr lang="en-US" sz="2200" dirty="0">
                <a:solidFill>
                  <a:srgbClr val="0070C0"/>
                </a:solidFill>
              </a:rPr>
              <a:t> import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endParaRPr lang="en-US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>
                <a:solidFill>
                  <a:srgbClr val="0070C0"/>
                </a:solidFill>
              </a:rPr>
              <a:t>sense = </a:t>
            </a:r>
            <a:r>
              <a:rPr lang="en-US" sz="2200" dirty="0" err="1">
                <a:solidFill>
                  <a:srgbClr val="0070C0"/>
                </a:solidFill>
              </a:rPr>
              <a:t>SenseHat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sense.clear</a:t>
            </a:r>
            <a:r>
              <a:rPr lang="en-US" sz="22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dirty="0"/>
              <a:t>&gt;&gt;&gt; </a:t>
            </a:r>
            <a:r>
              <a:rPr lang="en-US" sz="2200" dirty="0" err="1">
                <a:solidFill>
                  <a:srgbClr val="0070C0"/>
                </a:solidFill>
              </a:rPr>
              <a:t>sense.show_message</a:t>
            </a:r>
            <a:r>
              <a:rPr lang="en-US" sz="2200" dirty="0">
                <a:solidFill>
                  <a:srgbClr val="0070C0"/>
                </a:solidFill>
              </a:rPr>
              <a:t>(“Your Message”, </a:t>
            </a:r>
            <a:r>
              <a:rPr lang="en-US" sz="2200" dirty="0" err="1">
                <a:solidFill>
                  <a:srgbClr val="0070C0"/>
                </a:solidFill>
              </a:rPr>
              <a:t>text_colour</a:t>
            </a:r>
            <a:r>
              <a:rPr lang="en-US" sz="2200" dirty="0">
                <a:solidFill>
                  <a:srgbClr val="0070C0"/>
                </a:solidFill>
              </a:rPr>
              <a:t>=[255, 0, 0])</a:t>
            </a:r>
          </a:p>
          <a:p>
            <a:pPr marL="0" indent="0">
              <a:buNone/>
            </a:pPr>
            <a:r>
              <a:rPr lang="en-US" sz="2200" dirty="0"/>
              <a:t>When done. </a:t>
            </a:r>
          </a:p>
          <a:p>
            <a:pPr marL="0" indent="0">
              <a:buNone/>
            </a:pPr>
            <a:r>
              <a:rPr lang="en-US" sz="2200" dirty="0"/>
              <a:t> &gt;&gt;&gt; </a:t>
            </a:r>
            <a:r>
              <a:rPr lang="en-US" sz="2200" dirty="0">
                <a:solidFill>
                  <a:srgbClr val="0070C0"/>
                </a:solidFill>
              </a:rPr>
              <a:t>exit()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6F693-0D54-4000-A3E4-0915168FB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98"/>
          <a:stretch/>
        </p:blipFill>
        <p:spPr>
          <a:xfrm>
            <a:off x="621726" y="4038600"/>
            <a:ext cx="814127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Wi-Fi/BT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easy to get a high resolution dynamic display.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A36-5969-42D0-B2C4-D7DC27A4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990600"/>
          </a:xfrm>
        </p:spPr>
        <p:txBody>
          <a:bodyPr/>
          <a:lstStyle/>
          <a:p>
            <a:r>
              <a:rPr lang="en-US" dirty="0"/>
              <a:t>Sense Hat – Chuck Maze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0B68-B9DD-4C30-9D23-401B01A0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995" y="3581400"/>
            <a:ext cx="2946009" cy="3178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5AAD5-6E47-4639-8EC7-A161140D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90600"/>
            <a:ext cx="7696200" cy="271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4E78F-7B20-4F99-A1E4-8A8FB266F4F8}"/>
              </a:ext>
            </a:extLst>
          </p:cNvPr>
          <p:cNvSpPr txBox="1"/>
          <p:nvPr/>
        </p:nvSpPr>
        <p:spPr>
          <a:xfrm>
            <a:off x="6400800" y="3706906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Default Maze</a:t>
            </a:r>
          </a:p>
        </p:txBody>
      </p:sp>
    </p:spTree>
    <p:extLst>
      <p:ext uri="{BB962C8B-B14F-4D97-AF65-F5344CB8AC3E}">
        <p14:creationId xmlns:p14="http://schemas.microsoft.com/office/powerpoint/2010/main" val="4037907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CCDF-0332-4B2B-9CA4-1FB529A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Sense Hat – Chuck Paint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2DBC-A342-4F15-BC4B-9C193501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3962400"/>
            <a:ext cx="2819400" cy="190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305A6-2506-4C22-931D-F51862FD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95400"/>
            <a:ext cx="7315200" cy="215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20C85-04B1-4116-A352-FE337F69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890" y="2590799"/>
            <a:ext cx="3678435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7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2CCC-1A16-49C0-9BA4-1E0584E1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1980-5428-4239-9A8D-8006DD09C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interesting addition that can be made is to use an Arduino platform for low level hardware control.  The Raspberry Pi has the fast graphical display.</a:t>
            </a:r>
          </a:p>
          <a:p>
            <a:r>
              <a:rPr lang="en-US" dirty="0"/>
              <a:t>Connect the Circuit Playground to one of the USB ports of the Raspberry Pi.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11482-3F6C-4248-A899-9051C21D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71943" y="4720057"/>
            <a:ext cx="1481667" cy="133795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00E4D5E-9226-4D12-8F0B-F06C14B1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773" y="3614416"/>
            <a:ext cx="3599627" cy="286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94E8A5F-F8AE-4F03-90F4-A3C7A4FD6EA2}"/>
              </a:ext>
            </a:extLst>
          </p:cNvPr>
          <p:cNvSpPr/>
          <p:nvPr/>
        </p:nvSpPr>
        <p:spPr>
          <a:xfrm>
            <a:off x="4682067" y="5232400"/>
            <a:ext cx="2988733" cy="551943"/>
          </a:xfrm>
          <a:custGeom>
            <a:avLst/>
            <a:gdLst>
              <a:gd name="connsiteX0" fmla="*/ 2988733 w 2988733"/>
              <a:gd name="connsiteY0" fmla="*/ 135467 h 551943"/>
              <a:gd name="connsiteX1" fmla="*/ 1684866 w 2988733"/>
              <a:gd name="connsiteY1" fmla="*/ 550333 h 551943"/>
              <a:gd name="connsiteX2" fmla="*/ 0 w 2988733"/>
              <a:gd name="connsiteY2" fmla="*/ 0 h 55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8733" h="551943">
                <a:moveTo>
                  <a:pt x="2988733" y="135467"/>
                </a:moveTo>
                <a:cubicBezTo>
                  <a:pt x="2585860" y="354189"/>
                  <a:pt x="2182988" y="572911"/>
                  <a:pt x="1684866" y="550333"/>
                </a:cubicBezTo>
                <a:cubicBezTo>
                  <a:pt x="1186744" y="527755"/>
                  <a:pt x="280811" y="95956"/>
                  <a:pt x="0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13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8BE28B-5BE9-48D5-93BB-DC63CCEFC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147" y="1600200"/>
            <a:ext cx="7033705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3517C-C1E2-4897-9044-A1D76E74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Arduino IDE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BC656-A695-4293-9D91-BABE6816E486}"/>
              </a:ext>
            </a:extLst>
          </p:cNvPr>
          <p:cNvCxnSpPr>
            <a:cxnSpLocks/>
          </p:cNvCxnSpPr>
          <p:nvPr/>
        </p:nvCxnSpPr>
        <p:spPr>
          <a:xfrm flipH="1">
            <a:off x="1600200" y="1447800"/>
            <a:ext cx="762000" cy="4572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8B3DD5-41CB-4F7C-B763-30DA6122F276}"/>
              </a:ext>
            </a:extLst>
          </p:cNvPr>
          <p:cNvSpPr txBox="1"/>
          <p:nvPr/>
        </p:nvSpPr>
        <p:spPr>
          <a:xfrm>
            <a:off x="2389717" y="12393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and Execute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4D7AE2-3D70-4E8F-B61C-6AB858604792}"/>
              </a:ext>
            </a:extLst>
          </p:cNvPr>
          <p:cNvCxnSpPr>
            <a:cxnSpLocks/>
          </p:cNvCxnSpPr>
          <p:nvPr/>
        </p:nvCxnSpPr>
        <p:spPr>
          <a:xfrm flipH="1">
            <a:off x="7848600" y="1371600"/>
            <a:ext cx="457200" cy="693777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A0FE75-01E7-4F59-BA16-29F36C7F9C3B}"/>
              </a:ext>
            </a:extLst>
          </p:cNvPr>
          <p:cNvSpPr txBox="1"/>
          <p:nvPr/>
        </p:nvSpPr>
        <p:spPr>
          <a:xfrm>
            <a:off x="6362700" y="107477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3615801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113B-BEC1-4CEC-A73B-6C3F99C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to Pi Communication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FA8C5-731B-4441-B2C5-8B276F530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809750"/>
            <a:ext cx="8077200" cy="4457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E44BB-2414-4593-AADA-A032C15B81A1}"/>
              </a:ext>
            </a:extLst>
          </p:cNvPr>
          <p:cNvCxnSpPr/>
          <p:nvPr/>
        </p:nvCxnSpPr>
        <p:spPr>
          <a:xfrm flipH="1">
            <a:off x="6781800" y="1676400"/>
            <a:ext cx="6096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C575F9-D374-4F62-83F0-9EE06B285F27}"/>
              </a:ext>
            </a:extLst>
          </p:cNvPr>
          <p:cNvSpPr txBox="1"/>
          <p:nvPr/>
        </p:nvSpPr>
        <p:spPr>
          <a:xfrm>
            <a:off x="6934200" y="137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99840F-0DCF-49AB-9F41-3489743D3A7F}"/>
              </a:ext>
            </a:extLst>
          </p:cNvPr>
          <p:cNvCxnSpPr/>
          <p:nvPr/>
        </p:nvCxnSpPr>
        <p:spPr>
          <a:xfrm flipH="1">
            <a:off x="1600200" y="2895600"/>
            <a:ext cx="2362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29FDE9-D4B7-4D11-979F-199AE8B5888A}"/>
              </a:ext>
            </a:extLst>
          </p:cNvPr>
          <p:cNvSpPr txBox="1"/>
          <p:nvPr/>
        </p:nvSpPr>
        <p:spPr>
          <a:xfrm>
            <a:off x="4047067" y="275169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LED# + RGB code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B9AB01-9B25-43E2-9005-73854FD602D1}"/>
              </a:ext>
            </a:extLst>
          </p:cNvPr>
          <p:cNvCxnSpPr/>
          <p:nvPr/>
        </p:nvCxnSpPr>
        <p:spPr>
          <a:xfrm flipH="1">
            <a:off x="4191000" y="42672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A00046-6F5F-4915-99C6-00634CB6290F}"/>
              </a:ext>
            </a:extLst>
          </p:cNvPr>
          <p:cNvSpPr txBox="1"/>
          <p:nvPr/>
        </p:nvSpPr>
        <p:spPr>
          <a:xfrm>
            <a:off x="5181600" y="39624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Serial data coming to the Pi</a:t>
            </a:r>
          </a:p>
        </p:txBody>
      </p:sp>
    </p:spTree>
    <p:extLst>
      <p:ext uri="{BB962C8B-B14F-4D97-AF65-F5344CB8AC3E}">
        <p14:creationId xmlns:p14="http://schemas.microsoft.com/office/powerpoint/2010/main" val="4232355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D2025-5F22-437D-9A3A-31C039D4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1966912"/>
            <a:ext cx="4257675" cy="4600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1981B-3474-410A-B64A-73DEF7E5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game_circle.py app.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C03B92-EE94-4607-AAC9-B48CAF805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423987"/>
            <a:ext cx="4181475" cy="2000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B6922D-A36E-4DA3-A151-65843A421ECC}"/>
              </a:ext>
            </a:extLst>
          </p:cNvPr>
          <p:cNvCxnSpPr>
            <a:cxnSpLocks/>
          </p:cNvCxnSpPr>
          <p:nvPr/>
        </p:nvCxnSpPr>
        <p:spPr>
          <a:xfrm flipH="1">
            <a:off x="4571999" y="4114800"/>
            <a:ext cx="2743200" cy="304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BC3C5E-90DA-4386-B9F9-859954B3D13E}"/>
              </a:ext>
            </a:extLst>
          </p:cNvPr>
          <p:cNvSpPr txBox="1"/>
          <p:nvPr/>
        </p:nvSpPr>
        <p:spPr>
          <a:xfrm>
            <a:off x="7332132" y="3819435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when it is leveled</a:t>
            </a:r>
          </a:p>
        </p:txBody>
      </p:sp>
    </p:spTree>
    <p:extLst>
      <p:ext uri="{BB962C8B-B14F-4D97-AF65-F5344CB8AC3E}">
        <p14:creationId xmlns:p14="http://schemas.microsoft.com/office/powerpoint/2010/main" val="15266555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4BA-EE67-4B8C-AA3A-9E9772E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Great Collaboration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215B-AD74-44FD-A61E-EF7F70E4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opensource projects it is Free.</a:t>
            </a:r>
          </a:p>
          <a:p>
            <a:r>
              <a:rPr lang="en-US" dirty="0"/>
              <a:t>Size limit is 1GB, and no file bigger than 100MB.</a:t>
            </a:r>
          </a:p>
          <a:p>
            <a:r>
              <a:rPr lang="en-US" dirty="0"/>
              <a:t>You can start a Repository and control who can change it.</a:t>
            </a:r>
          </a:p>
          <a:p>
            <a:r>
              <a:rPr lang="en-US" dirty="0"/>
              <a:t>Changes can be made and tracked.</a:t>
            </a:r>
          </a:p>
          <a:p>
            <a:r>
              <a:rPr lang="en-US" dirty="0"/>
              <a:t>Branches of code and Tags can be generated.</a:t>
            </a:r>
          </a:p>
          <a:p>
            <a:r>
              <a:rPr lang="en-US" dirty="0"/>
              <a:t>Private Repos and Closed Repos can be made, but require a monthly fee.</a:t>
            </a:r>
          </a:p>
          <a:p>
            <a:r>
              <a:rPr lang="en-US" dirty="0"/>
              <a:t>It is a great way to have an opensource project with collaboration.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19204-7AAC-426E-8B07-48B15201E5D5}"/>
              </a:ext>
            </a:extLst>
          </p:cNvPr>
          <p:cNvSpPr txBox="1"/>
          <p:nvPr/>
        </p:nvSpPr>
        <p:spPr>
          <a:xfrm>
            <a:off x="800100" y="596827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is available at </a:t>
            </a:r>
            <a:r>
              <a:rPr lang="en-US" dirty="0">
                <a:hlinkClick r:id="rId3"/>
              </a:rPr>
              <a:t>https://github.com/Chuckduey/CSU_Pi_Class.git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Wi-Fi/BT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4190164"/>
            <a:ext cx="1873962" cy="1586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183133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6934200" y="6090692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SparkFun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2387416" y="6051990"/>
            <a:ext cx="233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Adafruit</a:t>
            </a:r>
          </a:p>
          <a:p>
            <a:pPr algn="ctr"/>
            <a:r>
              <a:rPr lang="en-US" dirty="0"/>
              <a:t>Circuit Playground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BC775-1E53-4229-9ACC-15CC5C1B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658" y="4076370"/>
            <a:ext cx="1883142" cy="1700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DC5FA-A6A1-440C-8335-097B1B576E98}"/>
              </a:ext>
            </a:extLst>
          </p:cNvPr>
          <p:cNvSpPr txBox="1"/>
          <p:nvPr/>
        </p:nvSpPr>
        <p:spPr>
          <a:xfrm>
            <a:off x="303742" y="605199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Wi-Fi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Wi-Fi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PyCom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/>
              <a:t>uPython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Atom interface a bit difficult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  <a:p>
            <a:endParaRPr lang="en-US" sz="2400" dirty="0"/>
          </a:p>
          <a:p>
            <a:r>
              <a:rPr lang="en-US" sz="2400" dirty="0"/>
              <a:t>No standard display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3134</Words>
  <Application>Microsoft Office PowerPoint</Application>
  <PresentationFormat>On-screen Show (4:3)</PresentationFormat>
  <Paragraphs>565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Arial</vt:lpstr>
      <vt:lpstr>Calibri</vt:lpstr>
      <vt:lpstr>Clarity</vt:lpstr>
      <vt:lpstr>Basic Raspberry Pi and embedded systems</vt:lpstr>
      <vt:lpstr>Outline:</vt:lpstr>
      <vt:lpstr>Think About the Scope of Your Project</vt:lpstr>
      <vt:lpstr>Major Programming Languages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CPU Speed Benchmarks</vt:lpstr>
      <vt:lpstr>PowerPoint Presentation</vt:lpstr>
      <vt:lpstr>For More Maker Board Information</vt:lpstr>
      <vt:lpstr>Some Raspberry Pi Resources</vt:lpstr>
      <vt:lpstr>Important Raspberry Pi Tips</vt:lpstr>
      <vt:lpstr>Raspberry Pi Raspbian Versions</vt:lpstr>
      <vt:lpstr>How do you get an OS: NOOBS</vt:lpstr>
      <vt:lpstr>For NOOBS extract files and copy to fresh SDCard 32GB or smaller, and bigger than 16GB</vt:lpstr>
      <vt:lpstr>Install Raspian</vt:lpstr>
      <vt:lpstr>Useful Tools</vt:lpstr>
      <vt:lpstr>Useful Windows Tools</vt:lpstr>
      <vt:lpstr>Quick Word on SD Cards   They are not all the same.</vt:lpstr>
      <vt:lpstr>Hooks ups for your Raspberry Pi</vt:lpstr>
      <vt:lpstr>Hook up your Raspberry Pi</vt:lpstr>
      <vt:lpstr>Raspberry Pi Raspian Buster</vt:lpstr>
      <vt:lpstr>New Raspi-Config</vt:lpstr>
      <vt:lpstr>Terminal Window</vt:lpstr>
      <vt:lpstr>Terminal window commands</vt:lpstr>
      <vt:lpstr>Fun with Octave</vt:lpstr>
      <vt:lpstr>Matlab® and Raspberry Pi</vt:lpstr>
      <vt:lpstr>Ways to get applications and software packages</vt:lpstr>
      <vt:lpstr>Connect to internet and download package</vt:lpstr>
      <vt:lpstr>Web Pages</vt:lpstr>
      <vt:lpstr>Full LAMP Stack (Linux Apache MySQL PHP)</vt:lpstr>
      <vt:lpstr>GUI’s via Python Tkinter, Pygame, Qt, GTK+ and Wx Widgets</vt:lpstr>
      <vt:lpstr>Add on Hardware</vt:lpstr>
      <vt:lpstr>Raspberry Pi as Wireless Access Point</vt:lpstr>
      <vt:lpstr>SDR and GNURadio Example</vt:lpstr>
      <vt:lpstr>GNURadio and Raspberry Pi 10.5 GHz Radar Test Range</vt:lpstr>
      <vt:lpstr>One more SDR Example  Receiving NOAA Satellite Data</vt:lpstr>
      <vt:lpstr>Touch Screen from RPi Foundation</vt:lpstr>
      <vt:lpstr>Addon Hardware Pi Camera – uses built in port.</vt:lpstr>
      <vt:lpstr>Raspberry Pi I/O*</vt:lpstr>
      <vt:lpstr>GPIO Pin out*</vt:lpstr>
      <vt:lpstr>Pi Hats – Hardware for the Raspberry Pi</vt:lpstr>
      <vt:lpstr>Other Addon Boards</vt:lpstr>
      <vt:lpstr>Franken Chiller Brewery Control</vt:lpstr>
      <vt:lpstr>Now For Fun and Games with the Pi</vt:lpstr>
      <vt:lpstr>Looking at the I2C bus  HTS221</vt:lpstr>
      <vt:lpstr>More I2C Fun</vt:lpstr>
      <vt:lpstr>Geany – A Good Generic Programming IDE </vt:lpstr>
      <vt:lpstr>Hello World! Geany</vt:lpstr>
      <vt:lpstr>Hello World! Geany</vt:lpstr>
      <vt:lpstr>Accelerometer.</vt:lpstr>
      <vt:lpstr>Weather station</vt:lpstr>
      <vt:lpstr>Copy and pasting between windows.</vt:lpstr>
      <vt:lpstr>Sense Hat – Chuck Maze</vt:lpstr>
      <vt:lpstr>Pi Sense Hat – Chuck Paint</vt:lpstr>
      <vt:lpstr>Arduino and Raspberry Pi</vt:lpstr>
      <vt:lpstr>Open Arduino IDE</vt:lpstr>
      <vt:lpstr>Arduino to Pi Communication</vt:lpstr>
      <vt:lpstr>Run the game_circle.py app.</vt:lpstr>
      <vt:lpstr>GitHub – Great Collaboration Tool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2020-02-13T17:31:14Z</dcterms:modified>
</cp:coreProperties>
</file>